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19"/>
  </p:notesMasterIdLst>
  <p:sldIdLst>
    <p:sldId id="256" r:id="rId2"/>
    <p:sldId id="296" r:id="rId3"/>
    <p:sldId id="297" r:id="rId4"/>
    <p:sldId id="298" r:id="rId5"/>
    <p:sldId id="299" r:id="rId6"/>
    <p:sldId id="301" r:id="rId7"/>
    <p:sldId id="300" r:id="rId8"/>
    <p:sldId id="302" r:id="rId9"/>
    <p:sldId id="305" r:id="rId10"/>
    <p:sldId id="306" r:id="rId11"/>
    <p:sldId id="304" r:id="rId12"/>
    <p:sldId id="307" r:id="rId13"/>
    <p:sldId id="308" r:id="rId14"/>
    <p:sldId id="309" r:id="rId15"/>
    <p:sldId id="303" r:id="rId16"/>
    <p:sldId id="310" r:id="rId17"/>
    <p:sldId id="31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EE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1" d="100"/>
          <a:sy n="71" d="100"/>
        </p:scale>
        <p:origin x="-492" y="-96"/>
      </p:cViewPr>
      <p:guideLst>
        <p:guide orient="horz" pos="2160"/>
        <p:guide pos="2880"/>
      </p:guideLst>
    </p:cSldViewPr>
  </p:slideViewPr>
  <p:outlineViewPr>
    <p:cViewPr>
      <p:scale>
        <a:sx n="33" d="100"/>
        <a:sy n="33" d="100"/>
      </p:scale>
      <p:origin x="0" y="2862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7C8AB-A114-44E5-A3A8-98D6F0265471}" type="datetimeFigureOut">
              <a:rPr lang="en-US" smtClean="0"/>
              <a:pPr/>
              <a:t>4/5/2011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F3EC0E-08BA-49FA-AE34-E6A5F9BABB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8ABD643-4571-4B8C-8BF9-4C6FE596CD88}" type="datetime1">
              <a:rPr lang="en-US" smtClean="0"/>
              <a:pPr/>
              <a:t>4/5/2011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63F3E35-5DFD-4ED5-99F5-17A58FB8215D}" type="datetime1">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33C09AF-8173-48D5-8639-F37295079A5D}" type="datetime1">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3F0059-43EF-4612-AB38-08CBC3AB8EC3}" type="datetime1">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1A7CE3-F6FE-4DA3-A17C-9BE8D5421CF5}" type="datetime1">
              <a:rPr lang="en-US" smtClean="0"/>
              <a:pPr/>
              <a:t>4/5/2011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88E21F8-2931-462D-BC72-6212AC557A8C}" type="datetime1">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011C92C-B89D-43DB-90CF-DF63A0059F75}" type="datetime1">
              <a:rPr lang="en-US" smtClean="0"/>
              <a:pPr/>
              <a:t>4/5/2011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7809A32-94DF-4DB9-BDC5-5C41AB46610C}" type="datetime1">
              <a:rPr lang="en-US" smtClean="0"/>
              <a:pPr/>
              <a:t>4/5/2011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32CB8A7-B553-4F0C-AB71-34E27538998C}" type="datetime1">
              <a:rPr lang="en-US" smtClean="0"/>
              <a:pPr/>
              <a:t>4/5/2011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115E05-C846-434C-B571-75F1CF9EDA25}" type="datetime1">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669AD8-AC0A-42D8-B0D6-68B3B4C394A8}" type="datetime1">
              <a:rPr lang="en-US" smtClean="0"/>
              <a:pPr/>
              <a:t>4/5/2011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036294-9155-4CBE-9F6E-0318E61859A1}" type="datetime1">
              <a:rPr lang="en-US" smtClean="0"/>
              <a:pPr/>
              <a:t>4/5/2011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838200"/>
            <a:ext cx="7315200" cy="1472184"/>
          </a:xfrm>
        </p:spPr>
        <p:txBody>
          <a:bodyPr>
            <a:noAutofit/>
          </a:bodyPr>
          <a:lstStyle/>
          <a:p>
            <a:pPr algn="ctr"/>
            <a:r>
              <a:rPr lang="en-US" sz="2800" b="1" dirty="0" smtClean="0">
                <a:solidFill>
                  <a:schemeClr val="tx1"/>
                </a:solidFill>
              </a:rPr>
              <a:t>An Examination of the Financial and Economic Impact US Exchange Rate Volatility Has on Fixed Income Securities for Chinese Investors</a:t>
            </a:r>
            <a:endParaRPr lang="en-US" sz="2800" b="1" dirty="0">
              <a:solidFill>
                <a:schemeClr val="tx1"/>
              </a:solidFill>
            </a:endParaRPr>
          </a:p>
        </p:txBody>
      </p:sp>
      <p:sp>
        <p:nvSpPr>
          <p:cNvPr id="6" name="TextBox 5"/>
          <p:cNvSpPr txBox="1"/>
          <p:nvPr/>
        </p:nvSpPr>
        <p:spPr>
          <a:xfrm>
            <a:off x="5943600" y="5410200"/>
            <a:ext cx="3200400" cy="707886"/>
          </a:xfrm>
          <a:prstGeom prst="rect">
            <a:avLst/>
          </a:prstGeom>
          <a:noFill/>
        </p:spPr>
        <p:txBody>
          <a:bodyPr wrap="square" rtlCol="0">
            <a:spAutoFit/>
          </a:bodyPr>
          <a:lstStyle/>
          <a:p>
            <a:pPr algn="r"/>
            <a:r>
              <a:rPr lang="en-US" sz="2000" dirty="0" smtClean="0">
                <a:solidFill>
                  <a:schemeClr val="tx1">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England-Clark Conference</a:t>
            </a:r>
          </a:p>
          <a:p>
            <a:pPr algn="r"/>
            <a:r>
              <a:rPr lang="en-US" sz="2000" dirty="0" smtClean="0">
                <a:solidFill>
                  <a:schemeClr val="tx1">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rPr>
              <a:t>April 2011</a:t>
            </a:r>
            <a:endParaRPr lang="en-US" sz="2000" dirty="0">
              <a:solidFill>
                <a:schemeClr val="tx1">
                  <a:lumMod val="90000"/>
                  <a:lumOff val="1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cstate="print"/>
          <a:srcRect/>
          <a:stretch>
            <a:fillRect/>
          </a:stretch>
        </p:blipFill>
        <p:spPr bwMode="auto">
          <a:xfrm>
            <a:off x="1066800" y="3733470"/>
            <a:ext cx="3251200" cy="3124530"/>
          </a:xfrm>
          <a:prstGeom prst="rect">
            <a:avLst/>
          </a:prstGeom>
          <a:noFill/>
          <a:ln w="9525">
            <a:noFill/>
            <a:miter lim="800000"/>
            <a:headEnd/>
            <a:tailEnd/>
          </a:ln>
          <a:effectLst/>
        </p:spPr>
      </p:pic>
      <p:sp>
        <p:nvSpPr>
          <p:cNvPr id="8" name="TextBox 7"/>
          <p:cNvSpPr txBox="1"/>
          <p:nvPr/>
        </p:nvSpPr>
        <p:spPr>
          <a:xfrm>
            <a:off x="2209800" y="3276600"/>
            <a:ext cx="6248400" cy="1384995"/>
          </a:xfrm>
          <a:prstGeom prst="rect">
            <a:avLst/>
          </a:prstGeom>
          <a:noFill/>
        </p:spPr>
        <p:txBody>
          <a:bodyPr wrap="square" rtlCol="0">
            <a:spAutoFit/>
          </a:bodyPr>
          <a:lstStyle/>
          <a:p>
            <a:pPr algn="ctr"/>
            <a:r>
              <a:rPr lang="en-US" sz="2400" b="1" dirty="0" smtClean="0">
                <a:solidFill>
                  <a:schemeClr val="tx1">
                    <a:lumMod val="90000"/>
                    <a:lumOff val="10000"/>
                  </a:schemeClr>
                </a:solidFill>
              </a:rPr>
              <a:t>Dr. A. Frank Thompson</a:t>
            </a:r>
            <a:endParaRPr lang="en-US" sz="2000" b="1" dirty="0" smtClean="0">
              <a:solidFill>
                <a:schemeClr val="tx1">
                  <a:lumMod val="90000"/>
                  <a:lumOff val="10000"/>
                </a:schemeClr>
              </a:solidFill>
            </a:endParaRPr>
          </a:p>
          <a:p>
            <a:pPr algn="ctr"/>
            <a:r>
              <a:rPr lang="en-US" sz="2000" dirty="0" smtClean="0">
                <a:solidFill>
                  <a:schemeClr val="tx1">
                    <a:lumMod val="90000"/>
                    <a:lumOff val="10000"/>
                  </a:schemeClr>
                </a:solidFill>
              </a:rPr>
              <a:t>Sam Kolahgar </a:t>
            </a:r>
          </a:p>
          <a:p>
            <a:pPr algn="ctr"/>
            <a:r>
              <a:rPr lang="en-US" sz="2000" dirty="0" smtClean="0">
                <a:solidFill>
                  <a:schemeClr val="tx1">
                    <a:lumMod val="90000"/>
                    <a:lumOff val="10000"/>
                  </a:schemeClr>
                </a:solidFill>
              </a:rPr>
              <a:t>Azadeh Babaghaderi                             </a:t>
            </a:r>
          </a:p>
          <a:p>
            <a:pPr algn="ctr"/>
            <a:r>
              <a:rPr lang="en-US" sz="2000" dirty="0" smtClean="0">
                <a:solidFill>
                  <a:schemeClr val="tx1">
                    <a:lumMod val="90000"/>
                    <a:lumOff val="10000"/>
                  </a:schemeClr>
                </a:solidFill>
                <a:latin typeface="Times New Roman" pitchFamily="18" charset="0"/>
                <a:cs typeface="Times New Roman" pitchFamily="18" charset="0"/>
              </a:rPr>
              <a:t> </a:t>
            </a:r>
            <a:r>
              <a:rPr lang="en-US" sz="2000" dirty="0" smtClean="0">
                <a:solidFill>
                  <a:schemeClr val="tx1">
                    <a:lumMod val="90000"/>
                    <a:lumOff val="10000"/>
                  </a:schemeClr>
                </a:solidFill>
              </a:rPr>
              <a:t>Famao Zhang</a:t>
            </a:r>
          </a:p>
        </p:txBody>
      </p:sp>
      <p:sp>
        <p:nvSpPr>
          <p:cNvPr id="7" name="TextBox 6"/>
          <p:cNvSpPr txBox="1"/>
          <p:nvPr/>
        </p:nvSpPr>
        <p:spPr>
          <a:xfrm>
            <a:off x="6400800" y="5181600"/>
            <a:ext cx="2590800" cy="646331"/>
          </a:xfrm>
          <a:prstGeom prst="rect">
            <a:avLst/>
          </a:prstGeom>
          <a:noFill/>
        </p:spPr>
        <p:txBody>
          <a:bodyPr wrap="square" rtlCol="0">
            <a:spAutoFit/>
          </a:bodyPr>
          <a:lstStyle/>
          <a:p>
            <a:r>
              <a:rPr lang="en-US" dirty="0" smtClean="0"/>
              <a:t>UNL College of Business</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7498080" cy="685800"/>
          </a:xfrm>
        </p:spPr>
        <p:txBody>
          <a:bodyPr>
            <a:noAutofit/>
          </a:bodyPr>
          <a:lstStyle/>
          <a:p>
            <a:pPr>
              <a:buNone/>
            </a:pPr>
            <a:r>
              <a:rPr lang="en-US" sz="2000" b="1" dirty="0" smtClean="0"/>
              <a:t>One Year Scenario:   </a:t>
            </a:r>
            <a:r>
              <a:rPr lang="en-US" sz="2000" dirty="0" smtClean="0"/>
              <a:t>Purchase of US Government Bond in 2009  followed by a Sale One Year Later in 2010 on September 15th</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Analysis of a </a:t>
            </a:r>
            <a:r>
              <a:rPr lang="en-US" sz="2000" b="1" dirty="0" smtClean="0"/>
              <a:t>Chinese</a:t>
            </a:r>
            <a:r>
              <a:rPr lang="en-US" sz="2000" dirty="0" smtClean="0"/>
              <a:t> Investor's Return </a:t>
            </a:r>
            <a:br>
              <a:rPr lang="en-US" sz="2000" dirty="0" smtClean="0"/>
            </a:br>
            <a:r>
              <a:rPr lang="en-US" sz="2000" dirty="0" smtClean="0"/>
              <a:t>Denominated in US Dollars from a Change in Interest Rates </a:t>
            </a:r>
            <a:endParaRPr lang="en-US" sz="2000" dirty="0"/>
          </a:p>
        </p:txBody>
      </p:sp>
      <p:cxnSp>
        <p:nvCxnSpPr>
          <p:cNvPr id="8" name="Straight Connector 7"/>
          <p:cNvCxnSpPr/>
          <p:nvPr/>
        </p:nvCxnSpPr>
        <p:spPr>
          <a:xfrm>
            <a:off x="1219200" y="1981200"/>
            <a:ext cx="7772400" cy="0"/>
          </a:xfrm>
          <a:prstGeom prst="line">
            <a:avLst/>
          </a:prstGeom>
          <a:ln w="28575" cmpd="dbl"/>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2057400"/>
            <a:ext cx="7543800" cy="0"/>
          </a:xfrm>
          <a:prstGeom prst="line">
            <a:avLst/>
          </a:prstGeom>
          <a:ln w="28575" cmpd="dbl"/>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143000" y="2438400"/>
          <a:ext cx="5616904" cy="1112520"/>
        </p:xfrm>
        <a:graphic>
          <a:graphicData uri="http://schemas.openxmlformats.org/drawingml/2006/table">
            <a:tbl>
              <a:tblPr firstRow="1" bandRow="1">
                <a:tableStyleId>{5C22544A-7EE6-4342-B048-85BDC9FD1C3A}</a:tableStyleId>
              </a:tblPr>
              <a:tblGrid>
                <a:gridCol w="1173480"/>
                <a:gridCol w="1495743"/>
                <a:gridCol w="1614805"/>
                <a:gridCol w="1332876"/>
              </a:tblGrid>
              <a:tr h="370840">
                <a:tc>
                  <a:txBody>
                    <a:bodyPr/>
                    <a:lstStyle/>
                    <a:p>
                      <a:r>
                        <a:rPr lang="en-US" dirty="0" smtClean="0"/>
                        <a:t>Date</a:t>
                      </a:r>
                      <a:endParaRPr lang="en-US" dirty="0"/>
                    </a:p>
                  </a:txBody>
                  <a:tcPr/>
                </a:tc>
                <a:tc>
                  <a:txBody>
                    <a:bodyPr/>
                    <a:lstStyle/>
                    <a:p>
                      <a:r>
                        <a:rPr lang="en-US" dirty="0" smtClean="0"/>
                        <a:t>Transaction</a:t>
                      </a:r>
                      <a:endParaRPr lang="en-US" dirty="0"/>
                    </a:p>
                  </a:txBody>
                  <a:tcPr/>
                </a:tc>
                <a:tc>
                  <a:txBody>
                    <a:bodyPr/>
                    <a:lstStyle/>
                    <a:p>
                      <a:r>
                        <a:rPr lang="en-US" dirty="0" smtClean="0"/>
                        <a:t>Bond Price $</a:t>
                      </a:r>
                      <a:endParaRPr lang="en-US" dirty="0"/>
                    </a:p>
                  </a:txBody>
                  <a:tcPr/>
                </a:tc>
                <a:tc>
                  <a:txBody>
                    <a:bodyPr/>
                    <a:lstStyle/>
                    <a:p>
                      <a:r>
                        <a:rPr lang="en-US" dirty="0" smtClean="0"/>
                        <a:t>Ex. rate</a:t>
                      </a:r>
                      <a:endParaRPr lang="en-US" dirty="0"/>
                    </a:p>
                  </a:txBody>
                  <a:tcPr/>
                </a:tc>
              </a:tr>
              <a:tr h="370840">
                <a:tc>
                  <a:txBody>
                    <a:bodyPr/>
                    <a:lstStyle/>
                    <a:p>
                      <a:r>
                        <a:rPr lang="en-US" dirty="0" smtClean="0"/>
                        <a:t>9/15/2009</a:t>
                      </a:r>
                      <a:endParaRPr lang="en-US" dirty="0"/>
                    </a:p>
                  </a:txBody>
                  <a:tcPr/>
                </a:tc>
                <a:tc>
                  <a:txBody>
                    <a:bodyPr/>
                    <a:lstStyle/>
                    <a:p>
                      <a:r>
                        <a:rPr lang="en-US" dirty="0" smtClean="0"/>
                        <a:t>Buy</a:t>
                      </a:r>
                      <a:endParaRPr lang="en-US" dirty="0"/>
                    </a:p>
                  </a:txBody>
                  <a:tcPr/>
                </a:tc>
                <a:tc>
                  <a:txBody>
                    <a:bodyPr/>
                    <a:lstStyle/>
                    <a:p>
                      <a:r>
                        <a:rPr lang="en-US" dirty="0" smtClean="0"/>
                        <a:t>112.25</a:t>
                      </a:r>
                      <a:endParaRPr lang="en-US" dirty="0"/>
                    </a:p>
                  </a:txBody>
                  <a:tcPr/>
                </a:tc>
                <a:tc>
                  <a:txBody>
                    <a:bodyPr/>
                    <a:lstStyle/>
                    <a:p>
                      <a:r>
                        <a:rPr lang="en-US" dirty="0" smtClean="0"/>
                        <a:t>6.8289</a:t>
                      </a:r>
                      <a:endParaRPr lang="en-US" dirty="0"/>
                    </a:p>
                  </a:txBody>
                  <a:tcPr/>
                </a:tc>
              </a:tr>
              <a:tr h="370840">
                <a:tc>
                  <a:txBody>
                    <a:bodyPr/>
                    <a:lstStyle/>
                    <a:p>
                      <a:r>
                        <a:rPr lang="en-US" dirty="0" smtClean="0"/>
                        <a:t>9/15/2010</a:t>
                      </a:r>
                      <a:endParaRPr lang="en-US" dirty="0"/>
                    </a:p>
                  </a:txBody>
                  <a:tcPr/>
                </a:tc>
                <a:tc>
                  <a:txBody>
                    <a:bodyPr/>
                    <a:lstStyle/>
                    <a:p>
                      <a:r>
                        <a:rPr lang="en-US" dirty="0" smtClean="0"/>
                        <a:t>Sell</a:t>
                      </a:r>
                      <a:endParaRPr lang="en-US" dirty="0"/>
                    </a:p>
                  </a:txBody>
                  <a:tcPr/>
                </a:tc>
                <a:tc>
                  <a:txBody>
                    <a:bodyPr/>
                    <a:lstStyle/>
                    <a:p>
                      <a:r>
                        <a:rPr lang="en-US" dirty="0" smtClean="0"/>
                        <a:t>122.2813</a:t>
                      </a:r>
                      <a:endParaRPr lang="en-US" dirty="0"/>
                    </a:p>
                  </a:txBody>
                  <a:tcPr/>
                </a:tc>
                <a:tc>
                  <a:txBody>
                    <a:bodyPr/>
                    <a:lstStyle/>
                    <a:p>
                      <a:r>
                        <a:rPr lang="en-US" dirty="0" smtClean="0"/>
                        <a:t>6.74217</a:t>
                      </a:r>
                      <a:endParaRPr lang="en-US" dirty="0"/>
                    </a:p>
                  </a:txBody>
                  <a:tcPr/>
                </a:tc>
              </a:tr>
            </a:tbl>
          </a:graphicData>
        </a:graphic>
      </p:graphicFrame>
      <p:sp>
        <p:nvSpPr>
          <p:cNvPr id="11" name="Left Arrow Callout 10"/>
          <p:cNvSpPr/>
          <p:nvPr/>
        </p:nvSpPr>
        <p:spPr>
          <a:xfrm>
            <a:off x="6934200" y="2438400"/>
            <a:ext cx="2057400" cy="1066800"/>
          </a:xfrm>
          <a:prstGeom prst="leftArrowCallout">
            <a:avLst>
              <a:gd name="adj1" fmla="val 25000"/>
              <a:gd name="adj2" fmla="val 25000"/>
              <a:gd name="adj3" fmla="val 25000"/>
              <a:gd name="adj4" fmla="val 78780"/>
            </a:avLst>
          </a:prstGeom>
        </p:spPr>
        <p:style>
          <a:lnRef idx="2">
            <a:schemeClr val="accent1"/>
          </a:lnRef>
          <a:fillRef idx="1">
            <a:schemeClr val="lt1"/>
          </a:fillRef>
          <a:effectRef idx="0">
            <a:schemeClr val="accent1"/>
          </a:effectRef>
          <a:fontRef idx="minor">
            <a:schemeClr val="dk1"/>
          </a:fontRef>
        </p:style>
        <p:txBody>
          <a:bodyPr wrap="none" tIns="274320" bIns="274320" rtlCol="0" anchor="ctr"/>
          <a:lstStyle/>
          <a:p>
            <a:pPr algn="ctr"/>
            <a:r>
              <a:rPr lang="en-US" dirty="0" smtClean="0"/>
              <a:t>Investor`s Rate </a:t>
            </a:r>
          </a:p>
          <a:p>
            <a:pPr algn="ctr"/>
            <a:r>
              <a:rPr lang="en-US" dirty="0" smtClean="0"/>
              <a:t>of Return</a:t>
            </a:r>
          </a:p>
          <a:p>
            <a:pPr algn="ctr"/>
            <a:r>
              <a:rPr lang="en-US" sz="2400" dirty="0" smtClean="0"/>
              <a:t>7.55%</a:t>
            </a:r>
            <a:endParaRPr lang="en-US" sz="2400" dirty="0"/>
          </a:p>
        </p:txBody>
      </p:sp>
      <p:sp>
        <p:nvSpPr>
          <p:cNvPr id="12" name="Content Placeholder 2"/>
          <p:cNvSpPr txBox="1">
            <a:spLocks/>
          </p:cNvSpPr>
          <p:nvPr/>
        </p:nvSpPr>
        <p:spPr>
          <a:xfrm>
            <a:off x="1371600" y="3886200"/>
            <a:ext cx="7772400" cy="685800"/>
          </a:xfrm>
          <a:prstGeom prst="rect">
            <a:avLst/>
          </a:prstGeom>
        </p:spPr>
        <p:txBody>
          <a:bodyPr>
            <a:noAutofit/>
          </a:bodyPr>
          <a:lstStyle/>
          <a:p>
            <a:pPr marL="365760" lvl="0" indent="-283464">
              <a:spcBef>
                <a:spcPts val="600"/>
              </a:spcBef>
              <a:buClr>
                <a:schemeClr val="accent1"/>
              </a:buClr>
              <a:buSzPct val="80000"/>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Two Year Scenario: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Purchase of US Government Bond </a:t>
            </a:r>
            <a:r>
              <a:rPr lang="en-US" sz="2000" dirty="0" smtClean="0"/>
              <a:t>on January 1, 2008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followed by a Sale One Year Later in 2010 on September 15th</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Straight Connector 12"/>
          <p:cNvCxnSpPr/>
          <p:nvPr/>
        </p:nvCxnSpPr>
        <p:spPr>
          <a:xfrm>
            <a:off x="1219200" y="4648200"/>
            <a:ext cx="7772400" cy="0"/>
          </a:xfrm>
          <a:prstGeom prst="line">
            <a:avLst/>
          </a:prstGeom>
          <a:ln w="28575" cmpd="dbl"/>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4724400"/>
            <a:ext cx="7543800" cy="0"/>
          </a:xfrm>
          <a:prstGeom prst="line">
            <a:avLst/>
          </a:prstGeom>
          <a:ln w="28575" cmpd="dbl"/>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1143000" y="5029200"/>
          <a:ext cx="5734510" cy="1112520"/>
        </p:xfrm>
        <a:graphic>
          <a:graphicData uri="http://schemas.openxmlformats.org/drawingml/2006/table">
            <a:tbl>
              <a:tblPr firstRow="1" bandRow="1">
                <a:tableStyleId>{F5AB1C69-6EDB-4FF4-983F-18BD219EF322}</a:tableStyleId>
              </a:tblPr>
              <a:tblGrid>
                <a:gridCol w="1173480"/>
                <a:gridCol w="1495743"/>
                <a:gridCol w="1614805"/>
                <a:gridCol w="1450482"/>
              </a:tblGrid>
              <a:tr h="370840">
                <a:tc>
                  <a:txBody>
                    <a:bodyPr/>
                    <a:lstStyle/>
                    <a:p>
                      <a:r>
                        <a:rPr lang="en-US" dirty="0" smtClean="0"/>
                        <a:t>Date</a:t>
                      </a:r>
                      <a:endParaRPr lang="en-US" dirty="0"/>
                    </a:p>
                  </a:txBody>
                  <a:tcPr/>
                </a:tc>
                <a:tc>
                  <a:txBody>
                    <a:bodyPr/>
                    <a:lstStyle/>
                    <a:p>
                      <a:r>
                        <a:rPr lang="en-US" dirty="0" smtClean="0"/>
                        <a:t>Transaction</a:t>
                      </a:r>
                      <a:endParaRPr lang="en-US" dirty="0"/>
                    </a:p>
                  </a:txBody>
                  <a:tcPr/>
                </a:tc>
                <a:tc>
                  <a:txBody>
                    <a:bodyPr/>
                    <a:lstStyle/>
                    <a:p>
                      <a:r>
                        <a:rPr lang="en-US" dirty="0" smtClean="0"/>
                        <a:t>Bond Price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 rate</a:t>
                      </a:r>
                    </a:p>
                  </a:txBody>
                  <a:tcPr/>
                </a:tc>
              </a:tr>
              <a:tr h="370840">
                <a:tc>
                  <a:txBody>
                    <a:bodyPr/>
                    <a:lstStyle/>
                    <a:p>
                      <a:r>
                        <a:rPr lang="en-US" dirty="0" smtClean="0"/>
                        <a:t>1/1/2008</a:t>
                      </a:r>
                      <a:endParaRPr lang="en-US" dirty="0"/>
                    </a:p>
                  </a:txBody>
                  <a:tcPr/>
                </a:tc>
                <a:tc>
                  <a:txBody>
                    <a:bodyPr/>
                    <a:lstStyle/>
                    <a:p>
                      <a:r>
                        <a:rPr lang="en-US" dirty="0" smtClean="0"/>
                        <a:t>Buy</a:t>
                      </a:r>
                      <a:endParaRPr lang="en-US" dirty="0"/>
                    </a:p>
                  </a:txBody>
                  <a:tcPr/>
                </a:tc>
                <a:tc>
                  <a:txBody>
                    <a:bodyPr/>
                    <a:lstStyle/>
                    <a:p>
                      <a:r>
                        <a:rPr lang="en-US" dirty="0" smtClean="0"/>
                        <a:t>141.9063</a:t>
                      </a:r>
                      <a:endParaRPr lang="en-US" dirty="0"/>
                    </a:p>
                  </a:txBody>
                  <a:tcPr/>
                </a:tc>
                <a:tc>
                  <a:txBody>
                    <a:bodyPr/>
                    <a:lstStyle/>
                    <a:p>
                      <a:r>
                        <a:rPr lang="en-US" dirty="0" smtClean="0"/>
                        <a:t>7.2946</a:t>
                      </a:r>
                      <a:endParaRPr lang="en-US" dirty="0"/>
                    </a:p>
                  </a:txBody>
                  <a:tcPr/>
                </a:tc>
              </a:tr>
              <a:tr h="370840">
                <a:tc>
                  <a:txBody>
                    <a:bodyPr/>
                    <a:lstStyle/>
                    <a:p>
                      <a:r>
                        <a:rPr lang="en-US" dirty="0" smtClean="0"/>
                        <a:t>9/15/2010</a:t>
                      </a:r>
                      <a:endParaRPr lang="en-US" dirty="0"/>
                    </a:p>
                  </a:txBody>
                  <a:tcPr/>
                </a:tc>
                <a:tc>
                  <a:txBody>
                    <a:bodyPr/>
                    <a:lstStyle/>
                    <a:p>
                      <a:r>
                        <a:rPr lang="en-US" dirty="0" smtClean="0"/>
                        <a:t>Sell</a:t>
                      </a:r>
                      <a:endParaRPr lang="en-US" dirty="0"/>
                    </a:p>
                  </a:txBody>
                  <a:tcPr/>
                </a:tc>
                <a:tc>
                  <a:txBody>
                    <a:bodyPr/>
                    <a:lstStyle/>
                    <a:p>
                      <a:r>
                        <a:rPr lang="en-US" dirty="0" smtClean="0"/>
                        <a:t>122.2813</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6.74217</a:t>
                      </a:r>
                    </a:p>
                  </a:txBody>
                  <a:tcPr/>
                </a:tc>
              </a:tr>
            </a:tbl>
          </a:graphicData>
        </a:graphic>
      </p:graphicFrame>
      <p:sp>
        <p:nvSpPr>
          <p:cNvPr id="16" name="Left Arrow Callout 15"/>
          <p:cNvSpPr/>
          <p:nvPr/>
        </p:nvSpPr>
        <p:spPr>
          <a:xfrm>
            <a:off x="6934200" y="5029200"/>
            <a:ext cx="2057400" cy="1066800"/>
          </a:xfrm>
          <a:prstGeom prst="leftArrowCallout">
            <a:avLst>
              <a:gd name="adj1" fmla="val 25000"/>
              <a:gd name="adj2" fmla="val 25000"/>
              <a:gd name="adj3" fmla="val 25000"/>
              <a:gd name="adj4" fmla="val 78780"/>
            </a:avLst>
          </a:prstGeom>
        </p:spPr>
        <p:style>
          <a:lnRef idx="2">
            <a:schemeClr val="accent5"/>
          </a:lnRef>
          <a:fillRef idx="1">
            <a:schemeClr val="lt1"/>
          </a:fillRef>
          <a:effectRef idx="0">
            <a:schemeClr val="accent5"/>
          </a:effectRef>
          <a:fontRef idx="minor">
            <a:schemeClr val="dk1"/>
          </a:fontRef>
        </p:style>
        <p:txBody>
          <a:bodyPr wrap="none" tIns="274320" bIns="274320" rtlCol="0" anchor="ctr"/>
          <a:lstStyle/>
          <a:p>
            <a:pPr algn="ctr"/>
            <a:r>
              <a:rPr lang="en-US" dirty="0" smtClean="0"/>
              <a:t>Investor`s Rate </a:t>
            </a:r>
          </a:p>
          <a:p>
            <a:pPr algn="ctr"/>
            <a:r>
              <a:rPr lang="en-US" dirty="0" smtClean="0"/>
              <a:t>of Return</a:t>
            </a:r>
          </a:p>
          <a:p>
            <a:pPr algn="ctr"/>
            <a:r>
              <a:rPr lang="en-US" sz="2400" dirty="0" smtClean="0"/>
              <a:t>-20.36%</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0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8001000" cy="609600"/>
          </a:xfrm>
        </p:spPr>
        <p:txBody>
          <a:bodyPr>
            <a:normAutofit fontScale="77500" lnSpcReduction="20000"/>
          </a:bodyPr>
          <a:lstStyle/>
          <a:p>
            <a:r>
              <a:rPr lang="en-US" dirty="0" smtClean="0"/>
              <a:t>IS-LM Equilibrium With Increase in American prices (P</a:t>
            </a:r>
            <a:r>
              <a:rPr lang="en-US" baseline="30000" dirty="0" smtClean="0"/>
              <a:t>US</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Examination of Currency and Interest Rate Fluctuations for the US Economy using Static Macroeconomic Analysis</a:t>
            </a:r>
            <a:endParaRPr lang="en-US" sz="2000" dirty="0"/>
          </a:p>
        </p:txBody>
      </p:sp>
      <p:pic>
        <p:nvPicPr>
          <p:cNvPr id="6" name="Picture 5"/>
          <p:cNvPicPr/>
          <p:nvPr/>
        </p:nvPicPr>
        <p:blipFill>
          <a:blip r:embed="rId2" cstate="print"/>
          <a:srcRect/>
          <a:stretch>
            <a:fillRect/>
          </a:stretch>
        </p:blipFill>
        <p:spPr bwMode="auto">
          <a:xfrm>
            <a:off x="2209800" y="1981200"/>
            <a:ext cx="5377836" cy="43691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8001000" cy="609600"/>
          </a:xfrm>
        </p:spPr>
        <p:txBody>
          <a:bodyPr>
            <a:normAutofit/>
          </a:bodyPr>
          <a:lstStyle/>
          <a:p>
            <a:r>
              <a:rPr lang="en-US" sz="2400" dirty="0" smtClean="0"/>
              <a:t>Initial IS-LM Equilibrium with Increase in exchange rate (</a:t>
            </a:r>
            <a:r>
              <a:rPr lang="en-US" sz="2400" dirty="0" err="1" smtClean="0"/>
              <a:t>P</a:t>
            </a:r>
            <a:r>
              <a:rPr lang="en-US" sz="2400" baseline="30000" dirty="0" err="1" smtClean="0"/>
              <a:t>e</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Examination of Currency and Interest Rate Fluctuations for the US Economy using Static Macroeconomic Analysis</a:t>
            </a:r>
            <a:endParaRPr lang="en-US" sz="2000" dirty="0"/>
          </a:p>
        </p:txBody>
      </p:sp>
      <p:pic>
        <p:nvPicPr>
          <p:cNvPr id="7" name="Picture 6"/>
          <p:cNvPicPr/>
          <p:nvPr/>
        </p:nvPicPr>
        <p:blipFill>
          <a:blip r:embed="rId2" cstate="print"/>
          <a:srcRect/>
          <a:stretch>
            <a:fillRect/>
          </a:stretch>
        </p:blipFill>
        <p:spPr bwMode="auto">
          <a:xfrm>
            <a:off x="2286000" y="1981200"/>
            <a:ext cx="4953000" cy="419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8001000" cy="609600"/>
          </a:xfrm>
        </p:spPr>
        <p:txBody>
          <a:bodyPr>
            <a:normAutofit/>
          </a:bodyPr>
          <a:lstStyle/>
          <a:p>
            <a:r>
              <a:rPr lang="en-US" sz="2400" dirty="0" smtClean="0"/>
              <a:t>Longer Run IS-LM Equilibrium with Increases in </a:t>
            </a:r>
            <a:r>
              <a:rPr lang="en-US" sz="2400" dirty="0" err="1" smtClean="0"/>
              <a:t>P</a:t>
            </a:r>
            <a:r>
              <a:rPr lang="en-US" sz="2400" baseline="30000" dirty="0" err="1" smtClean="0"/>
              <a:t>e</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Examination of Currency and Interest Rate Fluctuations for the US Economy using Static Macroeconomic Analysis</a:t>
            </a:r>
            <a:endParaRPr lang="en-US" sz="2000" dirty="0"/>
          </a:p>
        </p:txBody>
      </p:sp>
      <p:pic>
        <p:nvPicPr>
          <p:cNvPr id="6" name="Picture 5"/>
          <p:cNvPicPr/>
          <p:nvPr/>
        </p:nvPicPr>
        <p:blipFill>
          <a:blip r:embed="rId2" cstate="print"/>
          <a:srcRect/>
          <a:stretch>
            <a:fillRect/>
          </a:stretch>
        </p:blipFill>
        <p:spPr bwMode="auto">
          <a:xfrm>
            <a:off x="2286000" y="2209800"/>
            <a:ext cx="50292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8001000" cy="609600"/>
          </a:xfrm>
        </p:spPr>
        <p:txBody>
          <a:bodyPr>
            <a:normAutofit fontScale="85000" lnSpcReduction="10000"/>
          </a:bodyPr>
          <a:lstStyle/>
          <a:p>
            <a:r>
              <a:rPr lang="en-US" sz="2400" dirty="0" smtClean="0"/>
              <a:t>New Long-Term Equilibrium Based on Chinese US Treasury Bond Sales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Examination of Currency and Interest Rate Fluctuations for the US Economy using Static Macroeconomic Analysis</a:t>
            </a:r>
            <a:endParaRPr lang="en-US" sz="2000" dirty="0"/>
          </a:p>
        </p:txBody>
      </p:sp>
      <p:pic>
        <p:nvPicPr>
          <p:cNvPr id="7" name="Picture 6"/>
          <p:cNvPicPr/>
          <p:nvPr/>
        </p:nvPicPr>
        <p:blipFill>
          <a:blip r:embed="rId2" cstate="print"/>
          <a:srcRect/>
          <a:stretch>
            <a:fillRect/>
          </a:stretch>
        </p:blipFill>
        <p:spPr bwMode="auto">
          <a:xfrm>
            <a:off x="2514600" y="2057400"/>
            <a:ext cx="49530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447800"/>
            <a:ext cx="7696200" cy="4800600"/>
          </a:xfrm>
        </p:spPr>
        <p:txBody>
          <a:bodyPr>
            <a:noAutofit/>
          </a:bodyPr>
          <a:lstStyle/>
          <a:p>
            <a:pPr algn="just">
              <a:buNone/>
            </a:pPr>
            <a:endParaRPr lang="en-US" sz="2400" dirty="0" smtClean="0"/>
          </a:p>
          <a:p>
            <a:pPr algn="just"/>
            <a:r>
              <a:rPr lang="en-US" sz="2400" dirty="0" smtClean="0"/>
              <a:t>A micro-economic analysis of the impact declining US Dollar/Chinese Yuan exchange has on US Treasury bond prices indicates continued reductions in the US dollar against the Chinese home currency may result in further investment loss to long-term Chinese investors.</a:t>
            </a:r>
          </a:p>
          <a:p>
            <a:pPr algn="just"/>
            <a:endParaRPr lang="en-US" sz="2400" dirty="0" smtClean="0"/>
          </a:p>
          <a:p>
            <a:pPr algn="just"/>
            <a:r>
              <a:rPr lang="en-US" sz="2400" dirty="0" smtClean="0"/>
              <a:t>In such a situation, a prudent investor may sell the money losing holding in favor of investments such as physical assets or financial securities in countries with stronger currencies, in an effort to obtain a more stable store of value over time.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4000" dirty="0" smtClean="0"/>
              <a:t>Conclusion and Policy Implications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48600" cy="4800600"/>
          </a:xfrm>
        </p:spPr>
        <p:txBody>
          <a:bodyPr>
            <a:noAutofit/>
          </a:bodyPr>
          <a:lstStyle/>
          <a:p>
            <a:pPr algn="just"/>
            <a:r>
              <a:rPr lang="en-US" sz="2400" dirty="0" smtClean="0"/>
              <a:t>These investment losses may motivate Chinese to sell US Treasury securities causing declines in bond prices, and increases in interest rates in the US capital market.</a:t>
            </a:r>
          </a:p>
          <a:p>
            <a:pPr algn="just"/>
            <a:r>
              <a:rPr lang="en-US" sz="2400" dirty="0" smtClean="0"/>
              <a:t>US </a:t>
            </a:r>
            <a:r>
              <a:rPr lang="en-US" sz="2400" dirty="0" smtClean="0"/>
              <a:t>Dollar/Chinese Yuan currency exchange policy needs to consider not only trade balance issues, but also the interests of Chinese investors who hold considerable positions in US Government bonds.</a:t>
            </a:r>
          </a:p>
          <a:p>
            <a:pPr algn="just"/>
            <a:r>
              <a:rPr lang="en-US" sz="2400" dirty="0" smtClean="0"/>
              <a:t>This perspective derived from micro and macro economic analysis may be important </a:t>
            </a:r>
            <a:r>
              <a:rPr lang="en-US" sz="2400" dirty="0" smtClean="0"/>
              <a:t>not only from the standpoint of maintaining Chinese interest in US Government </a:t>
            </a:r>
            <a:r>
              <a:rPr lang="en-US" sz="2400" dirty="0" smtClean="0"/>
              <a:t>bonds as an investment</a:t>
            </a:r>
            <a:r>
              <a:rPr lang="en-US" sz="2400" dirty="0" smtClean="0"/>
              <a:t>, but also </a:t>
            </a:r>
            <a:r>
              <a:rPr lang="en-US" sz="2400" dirty="0" smtClean="0"/>
              <a:t>for maintaining </a:t>
            </a:r>
            <a:r>
              <a:rPr lang="en-US" sz="2400" b="1" dirty="0" smtClean="0"/>
              <a:t>stability</a:t>
            </a:r>
            <a:r>
              <a:rPr lang="en-US" sz="2400" dirty="0" smtClean="0"/>
              <a:t> of the US Government bond </a:t>
            </a:r>
            <a:r>
              <a:rPr lang="en-US" sz="2400" dirty="0" smtClean="0"/>
              <a:t>market and monetary policy.</a:t>
            </a: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4000" dirty="0" smtClean="0"/>
              <a:t>Conclusion and Policy Implications (Cont.) </a:t>
            </a:r>
            <a:endParaRPr lang="en-US"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498080" cy="914400"/>
          </a:xfrm>
        </p:spPr>
        <p:txBody>
          <a:bodyPr>
            <a:noAutofit/>
          </a:bodyPr>
          <a:lstStyle/>
          <a:p>
            <a:pPr algn="ctr">
              <a:buNone/>
            </a:pPr>
            <a:r>
              <a:rPr lang="en-US" sz="5400" b="1" dirty="0" smtClean="0">
                <a:ln w="19050">
                  <a:solidFill>
                    <a:schemeClr val="tx2">
                      <a:tint val="1000"/>
                    </a:schemeClr>
                  </a:solidFill>
                  <a:prstDash val="solid"/>
                </a:ln>
                <a:solidFill>
                  <a:schemeClr val="tx1">
                    <a:lumMod val="90000"/>
                    <a:lumOff val="10000"/>
                  </a:schemeClr>
                </a:solidFill>
                <a:effectLst>
                  <a:outerShdw blurRad="50000" dist="50800" dir="7500000" algn="tl">
                    <a:srgbClr val="000000">
                      <a:shade val="5000"/>
                      <a:alpha val="35000"/>
                    </a:srgbClr>
                  </a:outerShdw>
                </a:effectLst>
              </a:rPr>
              <a:t>Thank you for your attention</a:t>
            </a:r>
            <a:endParaRPr lang="en-US" sz="5400" b="1" dirty="0">
              <a:ln w="19050">
                <a:solidFill>
                  <a:schemeClr val="tx2">
                    <a:tint val="1000"/>
                  </a:schemeClr>
                </a:solidFill>
                <a:prstDash val="solid"/>
              </a:ln>
              <a:solidFill>
                <a:schemeClr val="tx1">
                  <a:lumMod val="90000"/>
                  <a:lumOff val="10000"/>
                </a:schemeClr>
              </a:solidFill>
              <a:effectLst>
                <a:outerShdw blurRad="50000" dist="50800" dir="7500000" algn="tl">
                  <a:srgbClr val="000000">
                    <a:shade val="5000"/>
                    <a:alpha val="35000"/>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r>
              <a:rPr lang="en-US" sz="2200" dirty="0" smtClean="0"/>
              <a:t/>
            </a:r>
            <a:br>
              <a:rPr lang="en-US" sz="2200" dirty="0" smtClean="0"/>
            </a:br>
            <a:r>
              <a:rPr lang="en-US" sz="2200" dirty="0" smtClean="0"/>
              <a:t>Analysis of the Motivations for US Government Bond Investment and the Impact Exchange Rates Have on Real Income and Bond Pricing </a:t>
            </a:r>
            <a:br>
              <a:rPr lang="en-US" sz="2200" dirty="0" smtClean="0"/>
            </a:br>
            <a:endParaRPr lang="en-US" sz="2200" dirty="0"/>
          </a:p>
        </p:txBody>
      </p:sp>
      <p:sp>
        <p:nvSpPr>
          <p:cNvPr id="3" name="Content Placeholder 2"/>
          <p:cNvSpPr>
            <a:spLocks noGrp="1"/>
          </p:cNvSpPr>
          <p:nvPr>
            <p:ph idx="1"/>
          </p:nvPr>
        </p:nvSpPr>
        <p:spPr>
          <a:xfrm>
            <a:off x="1219200" y="1600200"/>
            <a:ext cx="7650480" cy="4800600"/>
          </a:xfrm>
        </p:spPr>
        <p:txBody>
          <a:bodyPr>
            <a:normAutofit lnSpcReduction="10000"/>
          </a:bodyPr>
          <a:lstStyle/>
          <a:p>
            <a:pPr>
              <a:spcAft>
                <a:spcPts val="600"/>
              </a:spcAft>
              <a:buNone/>
            </a:pPr>
            <a:r>
              <a:rPr lang="en-US" sz="2400" b="1" dirty="0" smtClean="0"/>
              <a:t>Introduction</a:t>
            </a:r>
          </a:p>
          <a:p>
            <a:pPr>
              <a:spcAft>
                <a:spcPts val="600"/>
              </a:spcAft>
            </a:pPr>
            <a:r>
              <a:rPr lang="en-US" sz="2400" dirty="0" smtClean="0"/>
              <a:t>A bond’s worth to the investor is directly tied to the purchasing price of the currency in which the cash flows are stated. </a:t>
            </a:r>
          </a:p>
          <a:p>
            <a:pPr>
              <a:spcAft>
                <a:spcPts val="600"/>
              </a:spcAft>
              <a:buNone/>
            </a:pPr>
            <a:endParaRPr lang="en-US" sz="2400" dirty="0" smtClean="0"/>
          </a:p>
          <a:p>
            <a:pPr>
              <a:spcAft>
                <a:spcPts val="600"/>
              </a:spcAft>
            </a:pPr>
            <a:r>
              <a:rPr lang="en-US" sz="2400" dirty="0" smtClean="0"/>
              <a:t>The real value of US Government Bonds to the Chinese investor will depend on the movement of both interest and exchange rates over the holding period. </a:t>
            </a:r>
          </a:p>
          <a:p>
            <a:pPr>
              <a:spcAft>
                <a:spcPts val="600"/>
              </a:spcAft>
              <a:buNone/>
            </a:pPr>
            <a:endParaRPr lang="en-US" sz="2400" dirty="0" smtClean="0"/>
          </a:p>
          <a:p>
            <a:pPr>
              <a:spcAft>
                <a:spcPts val="600"/>
              </a:spcAft>
            </a:pPr>
            <a:r>
              <a:rPr lang="en-US" sz="2400" dirty="0" smtClean="0"/>
              <a:t>Higher market interest rates will reduce bond prices and produce capital deprecation. </a:t>
            </a:r>
          </a:p>
          <a:p>
            <a:pPr>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200" dirty="0" smtClean="0"/>
              <a:t/>
            </a:r>
            <a:br>
              <a:rPr lang="en-US" sz="2200" dirty="0" smtClean="0"/>
            </a:br>
            <a:r>
              <a:rPr lang="en-US" sz="2200" dirty="0" smtClean="0"/>
              <a:t>Analysis of the Motivations for US Government Bond Investment and the Impact Exchange Rates Have on Real Income and Bond Pricing </a:t>
            </a:r>
            <a:r>
              <a:rPr lang="en-US" sz="1100" dirty="0" smtClean="0"/>
              <a:t>(cont.) </a:t>
            </a:r>
            <a:r>
              <a:rPr lang="en-US" sz="2200" dirty="0" smtClean="0"/>
              <a:t/>
            </a:r>
            <a:br>
              <a:rPr lang="en-US" sz="2200" dirty="0" smtClean="0"/>
            </a:br>
            <a:endParaRPr lang="en-US" sz="2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Down Arrow Callout 5"/>
          <p:cNvSpPr/>
          <p:nvPr/>
        </p:nvSpPr>
        <p:spPr>
          <a:xfrm>
            <a:off x="1905000" y="2057400"/>
            <a:ext cx="6019800" cy="1371600"/>
          </a:xfrm>
          <a:prstGeom prst="downArrowCallout">
            <a:avLst>
              <a:gd name="adj1" fmla="val 21886"/>
              <a:gd name="adj2" fmla="val 25000"/>
              <a:gd name="adj3" fmla="val 14877"/>
              <a:gd name="adj4" fmla="val 7587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Decline in US Dollar/Chinese Yuan exchange rate</a:t>
            </a:r>
            <a:endParaRPr lang="en-US" b="1" dirty="0"/>
          </a:p>
        </p:txBody>
      </p:sp>
      <p:sp>
        <p:nvSpPr>
          <p:cNvPr id="8" name="Down Arrow Callout 7"/>
          <p:cNvSpPr/>
          <p:nvPr/>
        </p:nvSpPr>
        <p:spPr>
          <a:xfrm>
            <a:off x="1905000" y="3505200"/>
            <a:ext cx="6019800" cy="1295400"/>
          </a:xfrm>
          <a:prstGeom prst="downArrowCallout">
            <a:avLst>
              <a:gd name="adj1" fmla="val 21886"/>
              <a:gd name="adj2" fmla="val 25000"/>
              <a:gd name="adj3" fmla="val 14877"/>
              <a:gd name="adj4" fmla="val 75879"/>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Decline in value of the US Treasury Bond`s cash flows</a:t>
            </a:r>
          </a:p>
          <a:p>
            <a:pPr algn="ctr"/>
            <a:r>
              <a:rPr lang="en-US" b="1" dirty="0" smtClean="0"/>
              <a:t> stated in Chinese Yuan</a:t>
            </a:r>
            <a:endParaRPr lang="en-US" b="1" dirty="0"/>
          </a:p>
        </p:txBody>
      </p:sp>
      <p:sp>
        <p:nvSpPr>
          <p:cNvPr id="10" name="Rectangle 9"/>
          <p:cNvSpPr/>
          <p:nvPr/>
        </p:nvSpPr>
        <p:spPr>
          <a:xfrm>
            <a:off x="1905000" y="4953000"/>
            <a:ext cx="2667000" cy="16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Decline in Motivation of Chinese investors for buying or retaining these securities Decline</a:t>
            </a:r>
            <a:endParaRPr lang="en-US" b="1" dirty="0"/>
          </a:p>
        </p:txBody>
      </p:sp>
      <p:sp>
        <p:nvSpPr>
          <p:cNvPr id="11" name="TextBox 10"/>
          <p:cNvSpPr txBox="1"/>
          <p:nvPr/>
        </p:nvSpPr>
        <p:spPr>
          <a:xfrm>
            <a:off x="1447800" y="1371600"/>
            <a:ext cx="5638800" cy="369332"/>
          </a:xfrm>
          <a:prstGeom prst="rect">
            <a:avLst/>
          </a:prstGeom>
          <a:noFill/>
        </p:spPr>
        <p:txBody>
          <a:bodyPr wrap="square" rtlCol="0">
            <a:spAutoFit/>
          </a:bodyPr>
          <a:lstStyle/>
          <a:p>
            <a:r>
              <a:rPr lang="en-US" b="1" dirty="0" smtClean="0"/>
              <a:t>Scenario: Exchange rate decline</a:t>
            </a:r>
            <a:endParaRPr lang="en-US" b="1" dirty="0"/>
          </a:p>
        </p:txBody>
      </p:sp>
      <p:sp>
        <p:nvSpPr>
          <p:cNvPr id="12" name="Cross 11"/>
          <p:cNvSpPr/>
          <p:nvPr/>
        </p:nvSpPr>
        <p:spPr>
          <a:xfrm>
            <a:off x="4648200" y="5562600"/>
            <a:ext cx="609600" cy="609600"/>
          </a:xfrm>
          <a:prstGeom prst="plus">
            <a:avLst>
              <a:gd name="adj" fmla="val 390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334000" y="4953000"/>
            <a:ext cx="2590800" cy="16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b="1" dirty="0" smtClean="0"/>
              <a:t>Increase in Chinese investors` expected rate of return</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wipe(down)">
                                      <p:cBhvr>
                                        <p:cTn id="7" dur="500"/>
                                        <p:tgtEl>
                                          <p:spTgt spid="6">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down)">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animEffect transition="in" filter="wipe(down)">
                                      <p:cBhvr>
                                        <p:cTn id="15" dur="500"/>
                                        <p:tgtEl>
                                          <p:spTgt spid="8">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8">
                                            <p:txEl>
                                              <p:pRg st="0" end="0"/>
                                            </p:txEl>
                                          </p:spTgt>
                                        </p:tgtEl>
                                        <p:attrNameLst>
                                          <p:attrName>style.visibility</p:attrName>
                                        </p:attrNameLst>
                                      </p:cBhvr>
                                      <p:to>
                                        <p:strVal val="visible"/>
                                      </p:to>
                                    </p:set>
                                    <p:animEffect transition="in" filter="wipe(down)">
                                      <p:cBhvr>
                                        <p:cTn id="18" dur="500"/>
                                        <p:tgtEl>
                                          <p:spTgt spid="8">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animEffect transition="in" filter="wipe(down)">
                                      <p:cBhvr>
                                        <p:cTn id="21" dur="500"/>
                                        <p:tgtEl>
                                          <p:spTgt spid="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0">
                                            <p:bg/>
                                          </p:spTgt>
                                        </p:tgtEl>
                                        <p:attrNameLst>
                                          <p:attrName>style.visibility</p:attrName>
                                        </p:attrNameLst>
                                      </p:cBhvr>
                                      <p:to>
                                        <p:strVal val="visible"/>
                                      </p:to>
                                    </p:set>
                                    <p:animEffect transition="in" filter="wipe(down)">
                                      <p:cBhvr>
                                        <p:cTn id="26" dur="500"/>
                                        <p:tgtEl>
                                          <p:spTgt spid="10">
                                            <p:bg/>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animEffect transition="in" filter="wipe(down)">
                                      <p:cBhvr>
                                        <p:cTn id="29" dur="500"/>
                                        <p:tgtEl>
                                          <p:spTgt spid="10">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0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3">
                                            <p:bg/>
                                          </p:spTgt>
                                        </p:tgtEl>
                                        <p:attrNameLst>
                                          <p:attrName>style.visibility</p:attrName>
                                        </p:attrNameLst>
                                      </p:cBhvr>
                                      <p:to>
                                        <p:strVal val="visible"/>
                                      </p:to>
                                    </p:set>
                                    <p:animEffect transition="in" filter="wipe(down)">
                                      <p:cBhvr>
                                        <p:cTn id="39" dur="500"/>
                                        <p:tgtEl>
                                          <p:spTgt spid="13">
                                            <p:bg/>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3">
                                            <p:txEl>
                                              <p:pRg st="0" end="0"/>
                                            </p:txEl>
                                          </p:spTgt>
                                        </p:tgtEl>
                                        <p:attrNameLst>
                                          <p:attrName>style.visibility</p:attrName>
                                        </p:attrNameLst>
                                      </p:cBhvr>
                                      <p:to>
                                        <p:strVal val="visible"/>
                                      </p:to>
                                    </p:set>
                                    <p:animEffect transition="in" filter="wipe(down)">
                                      <p:cBhvr>
                                        <p:cTn id="4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animBg="1"/>
      <p:bldP spid="8" grpId="0" build="allAtOnce" animBg="1"/>
      <p:bldP spid="10" grpId="0" build="allAtOnce" animBg="1"/>
      <p:bldP spid="12" grpId="0" animBg="1"/>
      <p:bldP spid="13"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447800"/>
            <a:ext cx="7174992" cy="5029200"/>
          </a:xfrm>
        </p:spPr>
        <p:txBody>
          <a:bodyPr>
            <a:normAutofit fontScale="70000" lnSpcReduction="20000"/>
          </a:bodyPr>
          <a:lstStyle/>
          <a:p>
            <a:pPr algn="just"/>
            <a:r>
              <a:rPr lang="en-US" dirty="0" smtClean="0"/>
              <a:t>Domestic and foreign currencies are assumed to be perfect substitutes with domestic interest rates moving according to investor expectations about domestic currency changes in correspondence to their foreign currency counterparts.  (Dornbusch, 1976)</a:t>
            </a:r>
          </a:p>
          <a:p>
            <a:pPr algn="just">
              <a:buNone/>
            </a:pPr>
            <a:endParaRPr lang="en-US" dirty="0" smtClean="0"/>
          </a:p>
          <a:p>
            <a:pPr algn="just"/>
            <a:r>
              <a:rPr lang="en-US" dirty="0" smtClean="0"/>
              <a:t>When exchange rate variability is large, risk reduction opportunities may be significant for international diversified portfolios that hedge currency risk. </a:t>
            </a:r>
          </a:p>
          <a:p>
            <a:pPr algn="just">
              <a:buNone/>
            </a:pPr>
            <a:r>
              <a:rPr lang="en-US" dirty="0" smtClean="0"/>
              <a:t>    (</a:t>
            </a:r>
            <a:r>
              <a:rPr lang="en-US" dirty="0" err="1" smtClean="0"/>
              <a:t>Kaplanis</a:t>
            </a:r>
            <a:r>
              <a:rPr lang="en-US" dirty="0" smtClean="0"/>
              <a:t> and Schaefer, 1991)</a:t>
            </a:r>
          </a:p>
          <a:p>
            <a:pPr algn="just">
              <a:buNone/>
            </a:pPr>
            <a:endParaRPr lang="en-US" dirty="0" smtClean="0"/>
          </a:p>
          <a:p>
            <a:pPr algn="just"/>
            <a:r>
              <a:rPr lang="en-US" dirty="0" smtClean="0"/>
              <a:t>Uncertainty with respect to exchange rate fluctuation between two country currencies motivates investors to purchase or sell equity positions in the domestic or foreign markets based on arbitrage possibilities. </a:t>
            </a:r>
          </a:p>
          <a:p>
            <a:pPr algn="just">
              <a:buNone/>
            </a:pPr>
            <a:r>
              <a:rPr lang="en-US" dirty="0" smtClean="0"/>
              <a:t>    (</a:t>
            </a:r>
            <a:r>
              <a:rPr lang="en-US" dirty="0" err="1" smtClean="0"/>
              <a:t>Zapatero</a:t>
            </a:r>
            <a:r>
              <a:rPr lang="en-US" dirty="0" smtClean="0"/>
              <a:t> , 1995)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400" dirty="0" smtClean="0"/>
              <a:t/>
            </a:r>
            <a:br>
              <a:rPr lang="en-US" sz="2400" dirty="0" smtClean="0"/>
            </a:br>
            <a:r>
              <a:rPr lang="en-US" sz="2400" dirty="0" smtClean="0"/>
              <a:t>Key Literature References 0n the Impact Interest and Exchange Rate Movements have on Bond Income and Pricing</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447800"/>
            <a:ext cx="7315200" cy="5105400"/>
          </a:xfrm>
        </p:spPr>
        <p:txBody>
          <a:bodyPr>
            <a:normAutofit/>
          </a:bodyPr>
          <a:lstStyle/>
          <a:p>
            <a:pPr algn="just"/>
            <a:r>
              <a:rPr lang="en-US" sz="2400" dirty="0" smtClean="0"/>
              <a:t>International diversification among government bonds may not necessarily yield significant </a:t>
            </a:r>
            <a:r>
              <a:rPr lang="en-US" sz="2400" dirty="0" smtClean="0"/>
              <a:t>risk reduction </a:t>
            </a:r>
            <a:r>
              <a:rPr lang="en-US" sz="2400" dirty="0" smtClean="0"/>
              <a:t> </a:t>
            </a:r>
            <a:r>
              <a:rPr lang="en-US" sz="2400" dirty="0" smtClean="0"/>
              <a:t>benefits </a:t>
            </a:r>
            <a:r>
              <a:rPr lang="en-US" sz="2400" dirty="0" smtClean="0"/>
              <a:t>especially </a:t>
            </a:r>
            <a:r>
              <a:rPr lang="en-US" sz="2400" dirty="0" smtClean="0"/>
              <a:t>when they are not hedged against currency risks.</a:t>
            </a:r>
          </a:p>
          <a:p>
            <a:pPr algn="just">
              <a:buNone/>
            </a:pPr>
            <a:r>
              <a:rPr lang="en-US" sz="2400" dirty="0" smtClean="0"/>
              <a:t>   (Hansson, </a:t>
            </a:r>
            <a:r>
              <a:rPr lang="en-US" sz="2400" dirty="0" err="1" smtClean="0"/>
              <a:t>Liljeblom</a:t>
            </a:r>
            <a:r>
              <a:rPr lang="en-US" sz="2400" dirty="0" smtClean="0"/>
              <a:t> and </a:t>
            </a:r>
            <a:r>
              <a:rPr lang="en-US" sz="2400" dirty="0" err="1" smtClean="0"/>
              <a:t>Löflund</a:t>
            </a:r>
            <a:r>
              <a:rPr lang="en-US" sz="2400" dirty="0" smtClean="0"/>
              <a:t>, 2009)</a:t>
            </a:r>
          </a:p>
          <a:p>
            <a:pPr algn="just">
              <a:buNone/>
            </a:pPr>
            <a:endParaRPr lang="en-US" sz="2400" dirty="0" smtClean="0"/>
          </a:p>
          <a:p>
            <a:pPr algn="just"/>
            <a:r>
              <a:rPr lang="en-US" sz="2400" dirty="0" smtClean="0"/>
              <a:t>Real exchange rate shocks have been less relevant in explaining US trade balance movements than asset or housing prices; So, large exchange rate movements may not necessarily be key in adjusting today’s large US current trade account imbalances. </a:t>
            </a:r>
          </a:p>
          <a:p>
            <a:pPr algn="just">
              <a:buNone/>
            </a:pPr>
            <a:r>
              <a:rPr lang="en-US" sz="2400" dirty="0" smtClean="0"/>
              <a:t>   (</a:t>
            </a:r>
            <a:r>
              <a:rPr lang="en-US" sz="2400" dirty="0" err="1" smtClean="0"/>
              <a:t>Fratzscher</a:t>
            </a:r>
            <a:r>
              <a:rPr lang="en-US" sz="2400" dirty="0" smtClean="0"/>
              <a:t>, Juvenal, and </a:t>
            </a:r>
            <a:r>
              <a:rPr lang="en-US" sz="2400" dirty="0" err="1" smtClean="0"/>
              <a:t>Sarno</a:t>
            </a:r>
            <a:r>
              <a:rPr lang="en-US" sz="2400" dirty="0" smtClean="0"/>
              <a:t>, 2010)</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400" dirty="0" smtClean="0"/>
              <a:t/>
            </a:r>
            <a:br>
              <a:rPr lang="en-US" sz="2400" dirty="0" smtClean="0"/>
            </a:br>
            <a:r>
              <a:rPr lang="en-US" sz="2400" dirty="0" smtClean="0"/>
              <a:t>Key Literature References 0n the Impact Interest and Exchange Rate Movements have on Bond Income and Pricing</a:t>
            </a:r>
            <a:r>
              <a:rPr lang="en-US" sz="2000" dirty="0" smtClean="0"/>
              <a:t/>
            </a:r>
            <a:br>
              <a:rPr lang="en-US" sz="2000" dirty="0" smtClean="0"/>
            </a:b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
            </a:r>
            <a:br>
              <a:rPr lang="en-US" sz="2000" dirty="0" smtClean="0"/>
            </a:br>
            <a:r>
              <a:rPr lang="en-US" sz="2000" dirty="0" smtClean="0"/>
              <a:t>Analysis of Historical US and Chinese Currency Rate Changes and Their Impact on US Government Bond Pricing and Returns to Chinese Investors </a:t>
            </a:r>
            <a:br>
              <a:rPr lang="en-US" sz="2000" dirty="0" smtClean="0"/>
            </a:br>
            <a:endParaRPr lang="en-US" sz="2000" dirty="0"/>
          </a:p>
        </p:txBody>
      </p:sp>
      <p:pic>
        <p:nvPicPr>
          <p:cNvPr id="1026" name="Picture 2"/>
          <p:cNvPicPr>
            <a:picLocks noChangeAspect="1" noChangeArrowheads="1"/>
          </p:cNvPicPr>
          <p:nvPr/>
        </p:nvPicPr>
        <p:blipFill>
          <a:blip r:embed="rId2" cstate="print"/>
          <a:srcRect/>
          <a:stretch>
            <a:fillRect/>
          </a:stretch>
        </p:blipFill>
        <p:spPr bwMode="auto">
          <a:xfrm>
            <a:off x="1066800" y="1981200"/>
            <a:ext cx="8001000" cy="4191000"/>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a:xfrm>
            <a:off x="1219200" y="1371600"/>
            <a:ext cx="7543800" cy="923330"/>
          </a:xfrm>
          <a:prstGeom prst="rect">
            <a:avLst/>
          </a:prstGeom>
          <a:noFill/>
        </p:spPr>
        <p:txBody>
          <a:bodyPr wrap="square" rtlCol="0">
            <a:spAutoFit/>
          </a:bodyPr>
          <a:lstStyle/>
          <a:p>
            <a:pPr algn="ctr"/>
            <a:r>
              <a:rPr lang="en-US" b="1" dirty="0" smtClean="0"/>
              <a:t>US Dollar/ Chinese Yuan Exchange Rates </a:t>
            </a:r>
          </a:p>
          <a:p>
            <a:pPr algn="ctr"/>
            <a:r>
              <a:rPr lang="en-US" b="1" dirty="0" smtClean="0"/>
              <a:t>     January 1, 1994 to October 1, 2010 </a:t>
            </a:r>
          </a:p>
          <a:p>
            <a:pPr algn="ctr"/>
            <a:endParaRPr lang="en-US" dirty="0"/>
          </a:p>
        </p:txBody>
      </p:sp>
      <p:sp>
        <p:nvSpPr>
          <p:cNvPr id="9" name="TextBox 8"/>
          <p:cNvSpPr txBox="1"/>
          <p:nvPr/>
        </p:nvSpPr>
        <p:spPr>
          <a:xfrm>
            <a:off x="1219200" y="6324600"/>
            <a:ext cx="7391400" cy="861774"/>
          </a:xfrm>
          <a:prstGeom prst="rect">
            <a:avLst/>
          </a:prstGeom>
          <a:noFill/>
        </p:spPr>
        <p:txBody>
          <a:bodyPr wrap="square" rtlCol="0">
            <a:spAutoFit/>
          </a:bodyPr>
          <a:lstStyle/>
          <a:p>
            <a:r>
              <a:rPr lang="en-US" sz="1600" dirty="0" smtClean="0"/>
              <a:t>Source:  </a:t>
            </a:r>
            <a:r>
              <a:rPr lang="en-US" sz="1400" dirty="0" smtClean="0"/>
              <a:t>Federal Reserve District Bank of St. Louis, Economic Research Data – FRED, </a:t>
            </a:r>
            <a:r>
              <a:rPr lang="en-US" sz="1600" u="sng" dirty="0" smtClean="0"/>
              <a:t>http://www.stlouisfed.org/</a:t>
            </a:r>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itle 1"/>
          <p:cNvSpPr>
            <a:spLocks noGrp="1"/>
          </p:cNvSpPr>
          <p:nvPr>
            <p:ph type="title"/>
          </p:nvPr>
        </p:nvSpPr>
        <p:spPr>
          <a:xfrm>
            <a:off x="990600" y="152400"/>
            <a:ext cx="8153400" cy="11430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Analysis of Historical US and Chinese Currency Rate Changes and Their Impact on US Government Bond Pricing and Returns to Chinese Investors </a:t>
            </a:r>
            <a:endParaRPr lang="en-US" sz="2000" dirty="0"/>
          </a:p>
        </p:txBody>
      </p:sp>
      <p:sp>
        <p:nvSpPr>
          <p:cNvPr id="6" name="TextBox 5"/>
          <p:cNvSpPr txBox="1"/>
          <p:nvPr/>
        </p:nvSpPr>
        <p:spPr>
          <a:xfrm>
            <a:off x="1219200" y="1371600"/>
            <a:ext cx="7543800" cy="369332"/>
          </a:xfrm>
          <a:prstGeom prst="rect">
            <a:avLst/>
          </a:prstGeom>
          <a:noFill/>
        </p:spPr>
        <p:txBody>
          <a:bodyPr wrap="square" rtlCol="0">
            <a:spAutoFit/>
          </a:bodyPr>
          <a:lstStyle/>
          <a:p>
            <a:pPr algn="ctr"/>
            <a:r>
              <a:rPr lang="en-US" dirty="0" smtClean="0"/>
              <a:t>Difference of Two Means Test  (H</a:t>
            </a:r>
            <a:r>
              <a:rPr lang="en-US" baseline="-25000" dirty="0" smtClean="0"/>
              <a:t>0</a:t>
            </a:r>
            <a:r>
              <a:rPr lang="en-US" dirty="0" smtClean="0"/>
              <a:t>: Group Means are Equal)</a:t>
            </a:r>
            <a:endParaRPr lang="en-US" dirty="0"/>
          </a:p>
        </p:txBody>
      </p:sp>
      <p:sp>
        <p:nvSpPr>
          <p:cNvPr id="9" name="TextBox 8"/>
          <p:cNvSpPr txBox="1"/>
          <p:nvPr/>
        </p:nvSpPr>
        <p:spPr>
          <a:xfrm>
            <a:off x="1295400" y="4191000"/>
            <a:ext cx="7543800" cy="369332"/>
          </a:xfrm>
          <a:prstGeom prst="rect">
            <a:avLst/>
          </a:prstGeom>
          <a:noFill/>
        </p:spPr>
        <p:txBody>
          <a:bodyPr wrap="square" rtlCol="0">
            <a:spAutoFit/>
          </a:bodyPr>
          <a:lstStyle/>
          <a:p>
            <a:pPr algn="ctr"/>
            <a:r>
              <a:rPr lang="en-US" dirty="0" smtClean="0"/>
              <a:t>Difference of Two Means Test  (H</a:t>
            </a:r>
            <a:r>
              <a:rPr lang="en-US" baseline="-25000" dirty="0" smtClean="0"/>
              <a:t>0</a:t>
            </a:r>
            <a:r>
              <a:rPr lang="en-US" dirty="0" smtClean="0"/>
              <a:t>: Group Variances are Equal)</a:t>
            </a:r>
            <a:endParaRPr lang="en-US" dirty="0"/>
          </a:p>
        </p:txBody>
      </p:sp>
      <p:pic>
        <p:nvPicPr>
          <p:cNvPr id="2053" name="Picture 5"/>
          <p:cNvPicPr>
            <a:picLocks noChangeAspect="1" noChangeArrowheads="1"/>
          </p:cNvPicPr>
          <p:nvPr/>
        </p:nvPicPr>
        <p:blipFill>
          <a:blip r:embed="rId2" cstate="print"/>
          <a:srcRect/>
          <a:stretch>
            <a:fillRect/>
          </a:stretch>
        </p:blipFill>
        <p:spPr bwMode="auto">
          <a:xfrm>
            <a:off x="1524000" y="4572000"/>
            <a:ext cx="6934200" cy="22860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3" cstate="print"/>
          <a:srcRect/>
          <a:stretch>
            <a:fillRect/>
          </a:stretch>
        </p:blipFill>
        <p:spPr bwMode="auto">
          <a:xfrm>
            <a:off x="1524000" y="1676401"/>
            <a:ext cx="6934200" cy="2438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498080" cy="533400"/>
          </a:xfrm>
        </p:spPr>
        <p:txBody>
          <a:bodyPr>
            <a:normAutofit lnSpcReduction="10000"/>
          </a:bodyPr>
          <a:lstStyle/>
          <a:p>
            <a:pPr>
              <a:buNone/>
            </a:pPr>
            <a:r>
              <a:rPr lang="en-US" u="sng" dirty="0" smtClean="0">
                <a:effectLst>
                  <a:outerShdw blurRad="38100" dist="38100" dir="2700000" algn="tl">
                    <a:srgbClr val="000000">
                      <a:alpha val="43137"/>
                    </a:srgbClr>
                  </a:outerShdw>
                </a:effectLst>
              </a:rPr>
              <a:t>Bond to be analyzed:</a:t>
            </a:r>
            <a:endParaRPr lang="en-US" u="sng" dirty="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Analysis of Interest Rate Risk on </a:t>
            </a:r>
            <a:br>
              <a:rPr lang="en-US" sz="2000" dirty="0" smtClean="0"/>
            </a:br>
            <a:r>
              <a:rPr lang="en-US" sz="2000" dirty="0" smtClean="0"/>
              <a:t>the Pricing and Investor Return on a US Treasury Bond </a:t>
            </a:r>
            <a:endParaRPr lang="en-US" sz="2000" dirty="0"/>
          </a:p>
        </p:txBody>
      </p:sp>
      <p:pic>
        <p:nvPicPr>
          <p:cNvPr id="3075" name="Picture 3"/>
          <p:cNvPicPr>
            <a:picLocks noChangeAspect="1" noChangeArrowheads="1"/>
          </p:cNvPicPr>
          <p:nvPr/>
        </p:nvPicPr>
        <p:blipFill>
          <a:blip r:embed="rId2" cstate="print"/>
          <a:srcRect/>
          <a:stretch>
            <a:fillRect/>
          </a:stretch>
        </p:blipFill>
        <p:spPr bwMode="auto">
          <a:xfrm>
            <a:off x="1066800" y="1752600"/>
            <a:ext cx="8001000" cy="4191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219200"/>
            <a:ext cx="7498080" cy="685800"/>
          </a:xfrm>
        </p:spPr>
        <p:txBody>
          <a:bodyPr>
            <a:noAutofit/>
          </a:bodyPr>
          <a:lstStyle/>
          <a:p>
            <a:pPr>
              <a:buNone/>
            </a:pPr>
            <a:r>
              <a:rPr lang="en-US" sz="2000" b="1" dirty="0" smtClean="0"/>
              <a:t>One Year Scenario:   </a:t>
            </a:r>
            <a:r>
              <a:rPr lang="en-US" sz="2000" dirty="0" smtClean="0"/>
              <a:t>Purchase of US Government Bond in 2009  followed by a Sale One Year Later in 2010 on September 15th</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itle 1"/>
          <p:cNvSpPr>
            <a:spLocks noGrp="1"/>
          </p:cNvSpPr>
          <p:nvPr>
            <p:ph type="title"/>
          </p:nvPr>
        </p:nvSpPr>
        <p:spPr>
          <a:xfrm>
            <a:off x="990600" y="152400"/>
            <a:ext cx="8153400" cy="914400"/>
          </a:xfrm>
          <a:solidFill>
            <a:srgbClr val="E7EEFF"/>
          </a:solidFill>
          <a:effectLst>
            <a:glow rad="635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Autofit/>
          </a:bodyPr>
          <a:lstStyle/>
          <a:p>
            <a:pPr algn="ctr"/>
            <a:r>
              <a:rPr lang="en-US" sz="2000" dirty="0" smtClean="0"/>
              <a:t>Analysis of an Investor's Return </a:t>
            </a:r>
            <a:br>
              <a:rPr lang="en-US" sz="2000" dirty="0" smtClean="0"/>
            </a:br>
            <a:r>
              <a:rPr lang="en-US" sz="2000" dirty="0" smtClean="0"/>
              <a:t>Denominated in US Dollars from a Change in Interest Rates </a:t>
            </a:r>
            <a:endParaRPr lang="en-US" sz="2000" dirty="0"/>
          </a:p>
        </p:txBody>
      </p:sp>
      <p:cxnSp>
        <p:nvCxnSpPr>
          <p:cNvPr id="8" name="Straight Connector 7"/>
          <p:cNvCxnSpPr/>
          <p:nvPr/>
        </p:nvCxnSpPr>
        <p:spPr>
          <a:xfrm>
            <a:off x="1219200" y="1981200"/>
            <a:ext cx="7772400" cy="0"/>
          </a:xfrm>
          <a:prstGeom prst="line">
            <a:avLst/>
          </a:prstGeom>
          <a:ln w="28575" cmpd="dbl"/>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2057400"/>
            <a:ext cx="7543800" cy="0"/>
          </a:xfrm>
          <a:prstGeom prst="line">
            <a:avLst/>
          </a:prstGeom>
          <a:ln w="28575" cmpd="dbl"/>
        </p:spPr>
        <p:style>
          <a:lnRef idx="1">
            <a:schemeClr val="accent1"/>
          </a:lnRef>
          <a:fillRef idx="0">
            <a:schemeClr val="accent1"/>
          </a:fillRef>
          <a:effectRef idx="0">
            <a:schemeClr val="accent1"/>
          </a:effectRef>
          <a:fontRef idx="minor">
            <a:schemeClr val="tx1"/>
          </a:fontRef>
        </p:style>
      </p:cxnSp>
      <p:graphicFrame>
        <p:nvGraphicFramePr>
          <p:cNvPr id="10" name="Table 9"/>
          <p:cNvGraphicFramePr>
            <a:graphicFrameLocks noGrp="1"/>
          </p:cNvGraphicFramePr>
          <p:nvPr/>
        </p:nvGraphicFramePr>
        <p:xfrm>
          <a:off x="1447800" y="2438400"/>
          <a:ext cx="4662805" cy="1112520"/>
        </p:xfrm>
        <a:graphic>
          <a:graphicData uri="http://schemas.openxmlformats.org/drawingml/2006/table">
            <a:tbl>
              <a:tblPr firstRow="1" bandRow="1">
                <a:tableStyleId>{5C22544A-7EE6-4342-B048-85BDC9FD1C3A}</a:tableStyleId>
              </a:tblPr>
              <a:tblGrid>
                <a:gridCol w="1524000"/>
                <a:gridCol w="1524000"/>
                <a:gridCol w="1614805"/>
              </a:tblGrid>
              <a:tr h="370840">
                <a:tc>
                  <a:txBody>
                    <a:bodyPr/>
                    <a:lstStyle/>
                    <a:p>
                      <a:r>
                        <a:rPr lang="en-US" dirty="0" smtClean="0"/>
                        <a:t>Date</a:t>
                      </a:r>
                      <a:endParaRPr lang="en-US" dirty="0"/>
                    </a:p>
                  </a:txBody>
                  <a:tcPr/>
                </a:tc>
                <a:tc>
                  <a:txBody>
                    <a:bodyPr/>
                    <a:lstStyle/>
                    <a:p>
                      <a:r>
                        <a:rPr lang="en-US" dirty="0" smtClean="0"/>
                        <a:t>Transaction</a:t>
                      </a:r>
                      <a:endParaRPr lang="en-US" dirty="0"/>
                    </a:p>
                  </a:txBody>
                  <a:tcPr/>
                </a:tc>
                <a:tc>
                  <a:txBody>
                    <a:bodyPr/>
                    <a:lstStyle/>
                    <a:p>
                      <a:r>
                        <a:rPr lang="en-US" dirty="0" smtClean="0"/>
                        <a:t>Bond Price $</a:t>
                      </a:r>
                      <a:endParaRPr lang="en-US" dirty="0"/>
                    </a:p>
                  </a:txBody>
                  <a:tcPr/>
                </a:tc>
              </a:tr>
              <a:tr h="370840">
                <a:tc>
                  <a:txBody>
                    <a:bodyPr/>
                    <a:lstStyle/>
                    <a:p>
                      <a:r>
                        <a:rPr lang="en-US" dirty="0" smtClean="0"/>
                        <a:t>9/15/2009</a:t>
                      </a:r>
                      <a:endParaRPr lang="en-US" dirty="0"/>
                    </a:p>
                  </a:txBody>
                  <a:tcPr/>
                </a:tc>
                <a:tc>
                  <a:txBody>
                    <a:bodyPr/>
                    <a:lstStyle/>
                    <a:p>
                      <a:r>
                        <a:rPr lang="en-US" dirty="0" smtClean="0"/>
                        <a:t>Buy</a:t>
                      </a:r>
                      <a:endParaRPr lang="en-US" dirty="0"/>
                    </a:p>
                  </a:txBody>
                  <a:tcPr/>
                </a:tc>
                <a:tc>
                  <a:txBody>
                    <a:bodyPr/>
                    <a:lstStyle/>
                    <a:p>
                      <a:r>
                        <a:rPr lang="en-US" dirty="0" smtClean="0"/>
                        <a:t>112.25</a:t>
                      </a:r>
                      <a:endParaRPr lang="en-US" dirty="0"/>
                    </a:p>
                  </a:txBody>
                  <a:tcPr/>
                </a:tc>
              </a:tr>
              <a:tr h="370840">
                <a:tc>
                  <a:txBody>
                    <a:bodyPr/>
                    <a:lstStyle/>
                    <a:p>
                      <a:r>
                        <a:rPr lang="en-US" dirty="0" smtClean="0"/>
                        <a:t>9/15/2010</a:t>
                      </a:r>
                      <a:endParaRPr lang="en-US" dirty="0"/>
                    </a:p>
                  </a:txBody>
                  <a:tcPr/>
                </a:tc>
                <a:tc>
                  <a:txBody>
                    <a:bodyPr/>
                    <a:lstStyle/>
                    <a:p>
                      <a:r>
                        <a:rPr lang="en-US" dirty="0" smtClean="0"/>
                        <a:t>Sell</a:t>
                      </a:r>
                      <a:endParaRPr lang="en-US" dirty="0"/>
                    </a:p>
                  </a:txBody>
                  <a:tcPr/>
                </a:tc>
                <a:tc>
                  <a:txBody>
                    <a:bodyPr/>
                    <a:lstStyle/>
                    <a:p>
                      <a:r>
                        <a:rPr lang="en-US" dirty="0" smtClean="0"/>
                        <a:t>122.2813</a:t>
                      </a:r>
                      <a:endParaRPr lang="en-US" dirty="0"/>
                    </a:p>
                  </a:txBody>
                  <a:tcPr/>
                </a:tc>
              </a:tr>
            </a:tbl>
          </a:graphicData>
        </a:graphic>
      </p:graphicFrame>
      <p:sp>
        <p:nvSpPr>
          <p:cNvPr id="11" name="Left Arrow Callout 10"/>
          <p:cNvSpPr/>
          <p:nvPr/>
        </p:nvSpPr>
        <p:spPr>
          <a:xfrm>
            <a:off x="6324600" y="2438400"/>
            <a:ext cx="2514600" cy="1066800"/>
          </a:xfrm>
          <a:prstGeom prst="leftArrowCallout">
            <a:avLst>
              <a:gd name="adj1" fmla="val 25000"/>
              <a:gd name="adj2" fmla="val 25000"/>
              <a:gd name="adj3" fmla="val 25000"/>
              <a:gd name="adj4" fmla="val 78780"/>
            </a:avLst>
          </a:prstGeom>
        </p:spPr>
        <p:style>
          <a:lnRef idx="2">
            <a:schemeClr val="accent1"/>
          </a:lnRef>
          <a:fillRef idx="1">
            <a:schemeClr val="lt1"/>
          </a:fillRef>
          <a:effectRef idx="0">
            <a:schemeClr val="accent1"/>
          </a:effectRef>
          <a:fontRef idx="minor">
            <a:schemeClr val="dk1"/>
          </a:fontRef>
        </p:style>
        <p:txBody>
          <a:bodyPr wrap="none" tIns="274320" bIns="274320" rtlCol="0" anchor="ctr"/>
          <a:lstStyle/>
          <a:p>
            <a:pPr algn="ctr"/>
            <a:r>
              <a:rPr lang="en-US" dirty="0" smtClean="0"/>
              <a:t>Investor`s Rate </a:t>
            </a:r>
          </a:p>
          <a:p>
            <a:pPr algn="ctr"/>
            <a:r>
              <a:rPr lang="en-US" dirty="0" smtClean="0"/>
              <a:t>of Return</a:t>
            </a:r>
          </a:p>
          <a:p>
            <a:pPr algn="ctr"/>
            <a:r>
              <a:rPr lang="en-US" sz="2400" dirty="0" smtClean="0"/>
              <a:t>8.94%</a:t>
            </a:r>
            <a:endParaRPr lang="en-US" sz="2400" dirty="0"/>
          </a:p>
        </p:txBody>
      </p:sp>
      <p:sp>
        <p:nvSpPr>
          <p:cNvPr id="12" name="Content Placeholder 2"/>
          <p:cNvSpPr txBox="1">
            <a:spLocks/>
          </p:cNvSpPr>
          <p:nvPr/>
        </p:nvSpPr>
        <p:spPr>
          <a:xfrm>
            <a:off x="1371600" y="3886200"/>
            <a:ext cx="7772400" cy="685800"/>
          </a:xfrm>
          <a:prstGeom prst="rect">
            <a:avLst/>
          </a:prstGeom>
        </p:spPr>
        <p:txBody>
          <a:bodyPr>
            <a:noAutofit/>
          </a:bodyPr>
          <a:lstStyle/>
          <a:p>
            <a:pPr marL="365760" lvl="0" indent="-283464">
              <a:spcBef>
                <a:spcPts val="600"/>
              </a:spcBef>
              <a:buClr>
                <a:schemeClr val="accent1"/>
              </a:buClr>
              <a:buSzPct val="80000"/>
            </a:pPr>
            <a:r>
              <a:rPr kumimoji="0" lang="en-US" sz="2000" b="1" i="0" u="none" strike="noStrike" kern="1200" cap="none" spc="0" normalizeH="0" baseline="0" noProof="0" dirty="0" smtClean="0">
                <a:ln>
                  <a:noFill/>
                </a:ln>
                <a:solidFill>
                  <a:schemeClr val="tx1"/>
                </a:solidFill>
                <a:effectLst/>
                <a:uLnTx/>
                <a:uFillTx/>
                <a:latin typeface="+mn-lt"/>
                <a:ea typeface="+mn-ea"/>
                <a:cs typeface="+mn-cs"/>
              </a:rPr>
              <a:t>Two Year Scenario: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Purchase of US Government Bond </a:t>
            </a:r>
            <a:r>
              <a:rPr lang="en-US" sz="2000" dirty="0" smtClean="0"/>
              <a:t>on January 1, 2008 </a:t>
            </a:r>
            <a:r>
              <a:rPr kumimoji="0" lang="en-US" sz="2000" b="0" i="0" u="none" strike="noStrike" kern="1200" cap="none" spc="0" normalizeH="0" baseline="0" noProof="0" dirty="0" smtClean="0">
                <a:ln>
                  <a:noFill/>
                </a:ln>
                <a:solidFill>
                  <a:schemeClr val="tx1"/>
                </a:solidFill>
                <a:effectLst/>
                <a:uLnTx/>
                <a:uFillTx/>
                <a:latin typeface="+mn-lt"/>
                <a:ea typeface="+mn-ea"/>
                <a:cs typeface="+mn-cs"/>
              </a:rPr>
              <a:t>followed by a Sale One Year Later in 2010 on September 15th</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3" name="Straight Connector 12"/>
          <p:cNvCxnSpPr/>
          <p:nvPr/>
        </p:nvCxnSpPr>
        <p:spPr>
          <a:xfrm>
            <a:off x="1219200" y="4648200"/>
            <a:ext cx="7772400" cy="0"/>
          </a:xfrm>
          <a:prstGeom prst="line">
            <a:avLst/>
          </a:prstGeom>
          <a:ln w="28575" cmpd="dbl"/>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295400" y="4724400"/>
            <a:ext cx="7543800" cy="0"/>
          </a:xfrm>
          <a:prstGeom prst="line">
            <a:avLst/>
          </a:prstGeom>
          <a:ln w="28575" cmpd="dbl"/>
        </p:spPr>
        <p:style>
          <a:lnRef idx="1">
            <a:schemeClr val="accent1"/>
          </a:lnRef>
          <a:fillRef idx="0">
            <a:schemeClr val="accent1"/>
          </a:fillRef>
          <a:effectRef idx="0">
            <a:schemeClr val="accent1"/>
          </a:effectRef>
          <a:fontRef idx="minor">
            <a:schemeClr val="tx1"/>
          </a:fontRef>
        </p:style>
      </p:cxnSp>
      <p:graphicFrame>
        <p:nvGraphicFramePr>
          <p:cNvPr id="15" name="Table 14"/>
          <p:cNvGraphicFramePr>
            <a:graphicFrameLocks noGrp="1"/>
          </p:cNvGraphicFramePr>
          <p:nvPr/>
        </p:nvGraphicFramePr>
        <p:xfrm>
          <a:off x="1447800" y="5029200"/>
          <a:ext cx="4662805" cy="1112520"/>
        </p:xfrm>
        <a:graphic>
          <a:graphicData uri="http://schemas.openxmlformats.org/drawingml/2006/table">
            <a:tbl>
              <a:tblPr firstRow="1" bandRow="1">
                <a:tableStyleId>{F5AB1C69-6EDB-4FF4-983F-18BD219EF322}</a:tableStyleId>
              </a:tblPr>
              <a:tblGrid>
                <a:gridCol w="1524000"/>
                <a:gridCol w="1524000"/>
                <a:gridCol w="1614805"/>
              </a:tblGrid>
              <a:tr h="370840">
                <a:tc>
                  <a:txBody>
                    <a:bodyPr/>
                    <a:lstStyle/>
                    <a:p>
                      <a:r>
                        <a:rPr lang="en-US" dirty="0" smtClean="0"/>
                        <a:t>Date</a:t>
                      </a:r>
                      <a:endParaRPr lang="en-US" dirty="0"/>
                    </a:p>
                  </a:txBody>
                  <a:tcPr/>
                </a:tc>
                <a:tc>
                  <a:txBody>
                    <a:bodyPr/>
                    <a:lstStyle/>
                    <a:p>
                      <a:r>
                        <a:rPr lang="en-US" dirty="0" smtClean="0"/>
                        <a:t>Transaction</a:t>
                      </a:r>
                      <a:endParaRPr lang="en-US" dirty="0"/>
                    </a:p>
                  </a:txBody>
                  <a:tcPr/>
                </a:tc>
                <a:tc>
                  <a:txBody>
                    <a:bodyPr/>
                    <a:lstStyle/>
                    <a:p>
                      <a:r>
                        <a:rPr lang="en-US" dirty="0" smtClean="0"/>
                        <a:t>Bond Price $</a:t>
                      </a:r>
                      <a:endParaRPr lang="en-US" dirty="0"/>
                    </a:p>
                  </a:txBody>
                  <a:tcPr/>
                </a:tc>
              </a:tr>
              <a:tr h="370840">
                <a:tc>
                  <a:txBody>
                    <a:bodyPr/>
                    <a:lstStyle/>
                    <a:p>
                      <a:r>
                        <a:rPr lang="en-US" dirty="0" smtClean="0"/>
                        <a:t>1/1/2008</a:t>
                      </a:r>
                      <a:endParaRPr lang="en-US" dirty="0"/>
                    </a:p>
                  </a:txBody>
                  <a:tcPr/>
                </a:tc>
                <a:tc>
                  <a:txBody>
                    <a:bodyPr/>
                    <a:lstStyle/>
                    <a:p>
                      <a:r>
                        <a:rPr lang="en-US" dirty="0" smtClean="0"/>
                        <a:t>Buy</a:t>
                      </a:r>
                      <a:endParaRPr lang="en-US" dirty="0"/>
                    </a:p>
                  </a:txBody>
                  <a:tcPr/>
                </a:tc>
                <a:tc>
                  <a:txBody>
                    <a:bodyPr/>
                    <a:lstStyle/>
                    <a:p>
                      <a:r>
                        <a:rPr lang="en-US" dirty="0" smtClean="0"/>
                        <a:t>141.9063</a:t>
                      </a:r>
                      <a:endParaRPr lang="en-US" dirty="0"/>
                    </a:p>
                  </a:txBody>
                  <a:tcPr/>
                </a:tc>
              </a:tr>
              <a:tr h="370840">
                <a:tc>
                  <a:txBody>
                    <a:bodyPr/>
                    <a:lstStyle/>
                    <a:p>
                      <a:r>
                        <a:rPr lang="en-US" dirty="0" smtClean="0"/>
                        <a:t>9/15/2010</a:t>
                      </a:r>
                      <a:endParaRPr lang="en-US" dirty="0"/>
                    </a:p>
                  </a:txBody>
                  <a:tcPr/>
                </a:tc>
                <a:tc>
                  <a:txBody>
                    <a:bodyPr/>
                    <a:lstStyle/>
                    <a:p>
                      <a:r>
                        <a:rPr lang="en-US" dirty="0" smtClean="0"/>
                        <a:t>Sell</a:t>
                      </a:r>
                      <a:endParaRPr lang="en-US" dirty="0"/>
                    </a:p>
                  </a:txBody>
                  <a:tcPr/>
                </a:tc>
                <a:tc>
                  <a:txBody>
                    <a:bodyPr/>
                    <a:lstStyle/>
                    <a:p>
                      <a:r>
                        <a:rPr lang="en-US" dirty="0" smtClean="0"/>
                        <a:t>122.2813</a:t>
                      </a:r>
                      <a:endParaRPr lang="en-US" dirty="0"/>
                    </a:p>
                  </a:txBody>
                  <a:tcPr/>
                </a:tc>
              </a:tr>
            </a:tbl>
          </a:graphicData>
        </a:graphic>
      </p:graphicFrame>
      <p:sp>
        <p:nvSpPr>
          <p:cNvPr id="16" name="Left Arrow Callout 15"/>
          <p:cNvSpPr/>
          <p:nvPr/>
        </p:nvSpPr>
        <p:spPr>
          <a:xfrm>
            <a:off x="6400800" y="5029200"/>
            <a:ext cx="2514600" cy="1066800"/>
          </a:xfrm>
          <a:prstGeom prst="leftArrowCallout">
            <a:avLst>
              <a:gd name="adj1" fmla="val 25000"/>
              <a:gd name="adj2" fmla="val 25000"/>
              <a:gd name="adj3" fmla="val 25000"/>
              <a:gd name="adj4" fmla="val 78780"/>
            </a:avLst>
          </a:prstGeom>
        </p:spPr>
        <p:style>
          <a:lnRef idx="2">
            <a:schemeClr val="accent5"/>
          </a:lnRef>
          <a:fillRef idx="1">
            <a:schemeClr val="lt1"/>
          </a:fillRef>
          <a:effectRef idx="0">
            <a:schemeClr val="accent5"/>
          </a:effectRef>
          <a:fontRef idx="minor">
            <a:schemeClr val="dk1"/>
          </a:fontRef>
        </p:style>
        <p:txBody>
          <a:bodyPr wrap="none" tIns="274320" bIns="274320" rtlCol="0" anchor="ctr"/>
          <a:lstStyle/>
          <a:p>
            <a:pPr algn="ctr"/>
            <a:r>
              <a:rPr lang="en-US" dirty="0" smtClean="0"/>
              <a:t>Investor`s Rate </a:t>
            </a:r>
          </a:p>
          <a:p>
            <a:pPr algn="ctr"/>
            <a:r>
              <a:rPr lang="en-US" dirty="0" smtClean="0"/>
              <a:t>of Return</a:t>
            </a:r>
          </a:p>
          <a:p>
            <a:pPr algn="ctr"/>
            <a:r>
              <a:rPr lang="en-US" sz="2400" dirty="0" smtClean="0"/>
              <a:t>-13.83%</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2000"/>
                                        <p:tgtEl>
                                          <p:spTgt spid="13"/>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20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20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12">
      <a:dk1>
        <a:srgbClr val="002060"/>
      </a:dk1>
      <a:lt1>
        <a:srgbClr val="FFFFFF"/>
      </a:lt1>
      <a:dk2>
        <a:srgbClr val="990099"/>
      </a:dk2>
      <a:lt2>
        <a:srgbClr val="990099"/>
      </a:lt2>
      <a:accent1>
        <a:srgbClr val="002D89"/>
      </a:accent1>
      <a:accent2>
        <a:srgbClr val="FEB80A"/>
      </a:accent2>
      <a:accent3>
        <a:srgbClr val="C32D2E"/>
      </a:accent3>
      <a:accent4>
        <a:srgbClr val="84AA33"/>
      </a:accent4>
      <a:accent5>
        <a:srgbClr val="964305"/>
      </a:accent5>
      <a:accent6>
        <a:srgbClr val="FED46B"/>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1616</TotalTime>
  <Words>947</Words>
  <Application>Microsoft Office PowerPoint</Application>
  <PresentationFormat>On-screen Show (4:3)</PresentationFormat>
  <Paragraphs>139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An Examination of the Financial and Economic Impact US Exchange Rate Volatility Has on Fixed Income Securities for Chinese Investors</vt:lpstr>
      <vt:lpstr> Analysis of the Motivations for US Government Bond Investment and the Impact Exchange Rates Have on Real Income and Bond Pricing  </vt:lpstr>
      <vt:lpstr> Analysis of the Motivations for US Government Bond Investment and the Impact Exchange Rates Have on Real Income and Bond Pricing (cont.)  </vt:lpstr>
      <vt:lpstr> Key Literature References 0n the Impact Interest and Exchange Rate Movements have on Bond Income and Pricing </vt:lpstr>
      <vt:lpstr> Key Literature References 0n the Impact Interest and Exchange Rate Movements have on Bond Income and Pricing </vt:lpstr>
      <vt:lpstr> Analysis of Historical US and Chinese Currency Rate Changes and Their Impact on US Government Bond Pricing and Returns to Chinese Investors  </vt:lpstr>
      <vt:lpstr>Analysis of Historical US and Chinese Currency Rate Changes and Their Impact on US Government Bond Pricing and Returns to Chinese Investors </vt:lpstr>
      <vt:lpstr>Analysis of Interest Rate Risk on  the Pricing and Investor Return on a US Treasury Bond </vt:lpstr>
      <vt:lpstr>Analysis of an Investor's Return  Denominated in US Dollars from a Change in Interest Rates </vt:lpstr>
      <vt:lpstr>Analysis of a Chinese Investor's Return  Denominated in US Dollars from a Change in Interest Rates </vt:lpstr>
      <vt:lpstr>Examination of Currency and Interest Rate Fluctuations for the US Economy using Static Macroeconomic Analysis</vt:lpstr>
      <vt:lpstr>Examination of Currency and Interest Rate Fluctuations for the US Economy using Static Macroeconomic Analysis</vt:lpstr>
      <vt:lpstr>Examination of Currency and Interest Rate Fluctuations for the US Economy using Static Macroeconomic Analysis</vt:lpstr>
      <vt:lpstr>Examination of Currency and Interest Rate Fluctuations for the US Economy using Static Macroeconomic Analysis</vt:lpstr>
      <vt:lpstr>Conclusion and Policy Implications </vt:lpstr>
      <vt:lpstr>Conclusion and Policy Implications (Cont.) </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College of Business</cp:lastModifiedBy>
  <cp:revision>261</cp:revision>
  <dcterms:created xsi:type="dcterms:W3CDTF">2006-08-16T00:00:00Z</dcterms:created>
  <dcterms:modified xsi:type="dcterms:W3CDTF">2011-04-05T19:41:56Z</dcterms:modified>
</cp:coreProperties>
</file>